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66" r:id="rId3"/>
    <p:sldId id="284" r:id="rId4"/>
    <p:sldId id="265" r:id="rId5"/>
    <p:sldId id="297" r:id="rId6"/>
    <p:sldId id="298" r:id="rId7"/>
    <p:sldId id="285" r:id="rId8"/>
    <p:sldId id="258" r:id="rId9"/>
    <p:sldId id="300" r:id="rId10"/>
    <p:sldId id="299" r:id="rId11"/>
    <p:sldId id="286" r:id="rId12"/>
    <p:sldId id="260" r:id="rId13"/>
    <p:sldId id="301" r:id="rId14"/>
    <p:sldId id="302" r:id="rId15"/>
    <p:sldId id="287" r:id="rId16"/>
    <p:sldId id="261" r:id="rId17"/>
    <p:sldId id="303" r:id="rId18"/>
    <p:sldId id="304" r:id="rId19"/>
    <p:sldId id="288" r:id="rId20"/>
    <p:sldId id="262" r:id="rId21"/>
    <p:sldId id="305" r:id="rId22"/>
    <p:sldId id="306" r:id="rId23"/>
    <p:sldId id="289" r:id="rId24"/>
    <p:sldId id="263" r:id="rId25"/>
    <p:sldId id="307" r:id="rId26"/>
    <p:sldId id="308" r:id="rId27"/>
    <p:sldId id="290" r:id="rId28"/>
    <p:sldId id="264" r:id="rId29"/>
    <p:sldId id="309" r:id="rId30"/>
    <p:sldId id="310" r:id="rId31"/>
    <p:sldId id="291" r:id="rId32"/>
    <p:sldId id="275" r:id="rId33"/>
    <p:sldId id="312" r:id="rId34"/>
    <p:sldId id="311" r:id="rId35"/>
    <p:sldId id="292" r:id="rId36"/>
    <p:sldId id="277" r:id="rId37"/>
    <p:sldId id="313" r:id="rId38"/>
    <p:sldId id="314" r:id="rId39"/>
    <p:sldId id="293" r:id="rId40"/>
    <p:sldId id="279" r:id="rId41"/>
    <p:sldId id="315" r:id="rId42"/>
    <p:sldId id="316" r:id="rId43"/>
    <p:sldId id="294" r:id="rId44"/>
    <p:sldId id="295" r:id="rId45"/>
    <p:sldId id="282" r:id="rId46"/>
    <p:sldId id="317" r:id="rId47"/>
    <p:sldId id="31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1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88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323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17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2920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33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349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69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93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60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76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73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98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66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1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08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58CFE-F45A-45BF-ADA9-6BE7EA769BBE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D4CE72-45A4-4AA2-89C3-0EC80CC7F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3F5DD-B2A6-4E34-923B-DF5338CA9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08" y="2301897"/>
            <a:ext cx="9651384" cy="1646302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實驗</a:t>
            </a:r>
            <a: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: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取樣定理之</a:t>
            </a:r>
            <a: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MATLAB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模擬與分析</a:t>
            </a:r>
            <a:b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</a:b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實驗結報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49AD55-423E-4D58-BBAE-F75A40BA7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436959"/>
            <a:ext cx="10058400" cy="1879866"/>
          </a:xfrm>
        </p:spPr>
        <p:txBody>
          <a:bodyPr>
            <a:normAutofit/>
          </a:bodyPr>
          <a:lstStyle/>
          <a:p>
            <a:pPr algn="ctr"/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第二組 </a:t>
            </a:r>
            <a:endParaRPr lang="en-US" altLang="zh-TW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物理四 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C24074031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劉嘉峰</a:t>
            </a:r>
            <a:endParaRPr lang="en-US" altLang="zh-TW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系統三 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F14081046 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周呈陽</a:t>
            </a:r>
            <a:endParaRPr lang="en-US" altLang="zh-TW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942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4CA95-9324-49D5-AFB6-D63D6E25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步驟二：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實際結果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v.s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907454-99CC-4300-8304-581063A2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9034"/>
            <a:ext cx="8596668" cy="3880773"/>
          </a:xfrm>
        </p:spPr>
        <p:txBody>
          <a:bodyPr/>
          <a:lstStyle/>
          <a:p>
            <a:r>
              <a:rPr lang="zh-TW" altLang="en-US" dirty="0"/>
              <a:t>根據</a:t>
            </a:r>
            <a:r>
              <a:rPr lang="en-US" altLang="zh-TW" dirty="0"/>
              <a:t>(</a:t>
            </a:r>
            <a:r>
              <a:rPr lang="zh-TW" altLang="en-US" dirty="0"/>
              <a:t>下圖</a:t>
            </a:r>
            <a:r>
              <a:rPr lang="en-US" altLang="zh-TW" dirty="0"/>
              <a:t>)</a:t>
            </a:r>
            <a:r>
              <a:rPr lang="zh-TW" altLang="en-US" dirty="0"/>
              <a:t>取樣訊號</a:t>
            </a:r>
            <a:r>
              <a:rPr lang="en-US" altLang="zh-TW" dirty="0"/>
              <a:t>x2</a:t>
            </a:r>
            <a:r>
              <a:rPr lang="zh-TW" altLang="en-US" dirty="0"/>
              <a:t>難以推得</a:t>
            </a:r>
            <a:r>
              <a:rPr lang="en-US" altLang="zh-TW" dirty="0"/>
              <a:t>(</a:t>
            </a:r>
            <a:r>
              <a:rPr lang="zh-TW" altLang="en-US" dirty="0"/>
              <a:t>上圖</a:t>
            </a:r>
            <a:r>
              <a:rPr lang="en-US" altLang="zh-TW" dirty="0"/>
              <a:t>)</a:t>
            </a:r>
            <a:r>
              <a:rPr lang="zh-TW" altLang="en-US" dirty="0"/>
              <a:t>原先訊號</a:t>
            </a:r>
            <a:r>
              <a:rPr lang="en-US" altLang="zh-TW" dirty="0"/>
              <a:t>x(t)</a:t>
            </a:r>
            <a:r>
              <a:rPr lang="zh-TW" altLang="en-US" dirty="0"/>
              <a:t>的樣子，</a:t>
            </a:r>
            <a:r>
              <a:rPr lang="zh-TW" altLang="en-US" dirty="0">
                <a:solidFill>
                  <a:srgbClr val="FF0000"/>
                </a:solidFill>
              </a:rPr>
              <a:t>無法推得原先訊號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與預期結果符合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17E737-6F18-4C77-B346-79DD91E3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08" y="3025702"/>
            <a:ext cx="5012266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5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步驟三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36354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buFont typeface="Wingdings 3" charset="2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err="1">
                <a:latin typeface="+mj-ea"/>
                <a:ea typeface="+mj-ea"/>
              </a:rPr>
              <a:t>v.s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實際結果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解釋</a:t>
            </a:r>
            <a:r>
              <a:rPr lang="en-US" altLang="zh-TW" sz="2400" dirty="0">
                <a:latin typeface="+mj-ea"/>
                <a:ea typeface="+mj-ea"/>
              </a:rPr>
              <a:t>x1</a:t>
            </a:r>
            <a:r>
              <a:rPr lang="zh-TW" altLang="en-US" sz="2400" dirty="0">
                <a:latin typeface="+mj-ea"/>
                <a:ea typeface="+mj-ea"/>
              </a:rPr>
              <a:t>與</a:t>
            </a:r>
            <a:r>
              <a:rPr lang="en-US" altLang="zh-TW" sz="2400" dirty="0">
                <a:latin typeface="+mj-ea"/>
                <a:ea typeface="+mj-ea"/>
              </a:rPr>
              <a:t>x2</a:t>
            </a:r>
            <a:r>
              <a:rPr lang="zh-TW" altLang="en-US" sz="2400" dirty="0">
                <a:latin typeface="+mj-ea"/>
                <a:ea typeface="+mj-ea"/>
              </a:rPr>
              <a:t>關係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754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步驟三：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CC8CC9-BE37-40DB-99E8-D1742F73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4889"/>
            <a:ext cx="7574936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1FA19-25C8-4266-A939-ABAA9200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步驟三：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理論依據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0C030-63ED-4284-B10E-649DA6F6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zh-TW" altLang="en-US" dirty="0"/>
              <a:t>以取樣頻率 </a:t>
            </a:r>
            <a:r>
              <a:rPr lang="en-US" altLang="zh-TW" dirty="0"/>
              <a:t>fs = 80 Hz</a:t>
            </a:r>
            <a:r>
              <a:rPr lang="zh-TW" altLang="en-US" dirty="0"/>
              <a:t> 分別對</a:t>
            </a:r>
            <a:r>
              <a:rPr lang="en-US" altLang="zh-TW" dirty="0"/>
              <a:t>x1(t)</a:t>
            </a:r>
            <a:r>
              <a:rPr lang="zh-TW" altLang="en-US" dirty="0"/>
              <a:t>、</a:t>
            </a:r>
            <a:r>
              <a:rPr lang="en-US" altLang="zh-TW" dirty="0"/>
              <a:t>x2(t)</a:t>
            </a:r>
            <a:r>
              <a:rPr lang="zh-TW" altLang="en-US" dirty="0"/>
              <a:t>取樣</a:t>
            </a:r>
            <a:endParaRPr lang="en-US" altLang="zh-TW" dirty="0"/>
          </a:p>
          <a:p>
            <a:r>
              <a:rPr lang="en-US" altLang="zh-TW" dirty="0"/>
              <a:t>f11 = 100Hz </a:t>
            </a:r>
            <a:r>
              <a:rPr lang="zh-TW" altLang="en-US" dirty="0"/>
              <a:t>，</a:t>
            </a:r>
            <a:r>
              <a:rPr lang="en-US" altLang="zh-TW" dirty="0"/>
              <a:t>f12 = 120Hz</a:t>
            </a:r>
            <a:r>
              <a:rPr lang="zh-TW" altLang="en-US" dirty="0"/>
              <a:t>；</a:t>
            </a:r>
            <a:r>
              <a:rPr lang="en-US" altLang="zh-TW" dirty="0"/>
              <a:t>f21 = 20Hz</a:t>
            </a:r>
            <a:r>
              <a:rPr lang="zh-TW" altLang="en-US" dirty="0"/>
              <a:t>，</a:t>
            </a:r>
            <a:r>
              <a:rPr lang="en-US" altLang="zh-TW" dirty="0"/>
              <a:t>f22 = 40Hz</a:t>
            </a:r>
            <a:r>
              <a:rPr lang="zh-TW" altLang="en-US" dirty="0"/>
              <a:t>、，取樣頻率</a:t>
            </a:r>
            <a:r>
              <a:rPr lang="en-US" altLang="zh-TW" dirty="0"/>
              <a:t>fs = 80Hz </a:t>
            </a:r>
          </a:p>
          <a:p>
            <a:r>
              <a:rPr lang="zh-TW" altLang="en-US" dirty="0"/>
              <a:t>觀察 </a:t>
            </a:r>
            <a:r>
              <a:rPr lang="en-US" altLang="zh-TW" dirty="0"/>
              <a:t>f11 = f21+1*fs </a:t>
            </a:r>
            <a:r>
              <a:rPr lang="zh-TW" altLang="en-US" dirty="0"/>
              <a:t>， </a:t>
            </a:r>
            <a:r>
              <a:rPr lang="en-US" altLang="zh-TW" dirty="0"/>
              <a:t>f12 = f22+1*fs</a:t>
            </a:r>
          </a:p>
          <a:p>
            <a:r>
              <a:rPr lang="zh-TW" altLang="en-US" dirty="0"/>
              <a:t>由</a:t>
            </a:r>
            <a:r>
              <a:rPr lang="en-US" altLang="zh-TW" dirty="0"/>
              <a:t>f1 = f2+m*fs</a:t>
            </a:r>
            <a:r>
              <a:rPr lang="zh-TW" altLang="en-US" dirty="0"/>
              <a:t>，</a:t>
            </a:r>
            <a:r>
              <a:rPr lang="en-US" altLang="zh-TW" dirty="0"/>
              <a:t>m</a:t>
            </a:r>
            <a:r>
              <a:rPr lang="zh-TW" altLang="en-US" dirty="0"/>
              <a:t>為正整數，兩訊號之取樣值應為相同，</a:t>
            </a:r>
            <a:r>
              <a:rPr lang="zh-TW" altLang="en-US" dirty="0">
                <a:solidFill>
                  <a:srgbClr val="FF0000"/>
                </a:solidFill>
              </a:rPr>
              <a:t>從時域無法有效區分還原之訊號。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527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489E3-4A98-4EA4-90B0-4583299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步驟三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實際結果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v.s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3EDC96-8F6A-4BA7-BEF4-CE8083B8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9089"/>
            <a:ext cx="8596668" cy="3880773"/>
          </a:xfrm>
        </p:spPr>
        <p:txBody>
          <a:bodyPr/>
          <a:lstStyle/>
          <a:p>
            <a:r>
              <a:rPr lang="en-US" altLang="zh-TW" dirty="0"/>
              <a:t>x1(t)</a:t>
            </a:r>
            <a:r>
              <a:rPr lang="zh-TW" altLang="en-US" dirty="0"/>
              <a:t>、</a:t>
            </a:r>
            <a:r>
              <a:rPr lang="en-US" altLang="zh-TW" dirty="0"/>
              <a:t>x2(t)</a:t>
            </a:r>
            <a:r>
              <a:rPr lang="zh-TW" altLang="en-US" dirty="0"/>
              <a:t>為不同訊號，但兩者取樣值卻相同</a:t>
            </a:r>
            <a:r>
              <a:rPr lang="en-US" altLang="zh-TW" dirty="0"/>
              <a:t>( x1(n)</a:t>
            </a:r>
            <a:r>
              <a:rPr lang="zh-TW" altLang="en-US" dirty="0"/>
              <a:t>、</a:t>
            </a:r>
            <a:r>
              <a:rPr lang="en-US" altLang="zh-TW" dirty="0"/>
              <a:t>x2(n) )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從時域無法有效區分取樣訊號所對應之原本訊號為何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x1</a:t>
            </a:r>
            <a:r>
              <a:rPr lang="zh-TW" altLang="en-US" dirty="0"/>
              <a:t>最高頻為</a:t>
            </a:r>
            <a:r>
              <a:rPr lang="en-US" altLang="zh-TW" dirty="0"/>
              <a:t>W1 = 120Hz</a:t>
            </a:r>
            <a:r>
              <a:rPr lang="zh-TW" altLang="en-US" dirty="0"/>
              <a:t>，</a:t>
            </a:r>
            <a:r>
              <a:rPr lang="en-US" altLang="zh-TW" dirty="0"/>
              <a:t>x2</a:t>
            </a:r>
            <a:r>
              <a:rPr lang="zh-TW" altLang="en-US" dirty="0"/>
              <a:t>最高頻</a:t>
            </a:r>
            <a:r>
              <a:rPr lang="en-US" altLang="zh-TW" dirty="0"/>
              <a:t>W2 = 40Hz</a:t>
            </a:r>
          </a:p>
          <a:p>
            <a:r>
              <a:rPr lang="zh-TW" altLang="en-US" dirty="0"/>
              <a:t>由取樣定理</a:t>
            </a:r>
            <a:r>
              <a:rPr lang="en-US" altLang="zh-TW" dirty="0"/>
              <a:t>fs&lt;2*W1</a:t>
            </a:r>
            <a:r>
              <a:rPr lang="zh-TW" altLang="en-US" dirty="0"/>
              <a:t>，</a:t>
            </a:r>
            <a:r>
              <a:rPr lang="en-US" altLang="zh-TW" dirty="0"/>
              <a:t>x1</a:t>
            </a:r>
            <a:r>
              <a:rPr lang="zh-TW" altLang="en-US" dirty="0"/>
              <a:t>無法由取樣值唯一表示</a:t>
            </a:r>
            <a:endParaRPr lang="en-US" altLang="zh-TW" dirty="0"/>
          </a:p>
          <a:p>
            <a:r>
              <a:rPr lang="zh-TW" altLang="en-US" dirty="0"/>
              <a:t>因為</a:t>
            </a:r>
            <a:r>
              <a:rPr lang="en-US" altLang="zh-TW" dirty="0"/>
              <a:t>f1 = f2+fs</a:t>
            </a:r>
            <a:r>
              <a:rPr lang="zh-TW" altLang="en-US" dirty="0"/>
              <a:t>，故</a:t>
            </a:r>
            <a:r>
              <a:rPr lang="en-US" altLang="zh-TW" dirty="0"/>
              <a:t>2</a:t>
            </a:r>
            <a:r>
              <a:rPr lang="zh-TW" altLang="en-US" dirty="0"/>
              <a:t>者取樣值相同。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ABC578-3823-438C-804A-08B305C0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28" y="2760062"/>
            <a:ext cx="5457348" cy="4093011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38EEB3C4-C27F-4A99-A1A4-9A05CC3ED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29475"/>
            <a:ext cx="5457348" cy="33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5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步驟四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70892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buFont typeface="Wingdings 3" charset="2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err="1">
                <a:latin typeface="+mj-ea"/>
                <a:ea typeface="+mj-ea"/>
              </a:rPr>
              <a:t>v.s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實際結果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觀察頻譜與訊號實際頻譜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85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步驟四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83E4BD-2FBA-42C3-B017-6D4DA4C2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88" y="1364136"/>
            <a:ext cx="4717189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5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ADA09-BC63-4D54-AF2F-C3C4CA4D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步驟四：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理論依據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209B86-1B7D-4270-AD45-F839AA748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x1(t) = cos(2*pi**</a:t>
            </a:r>
            <a:r>
              <a:rPr lang="en-US" altLang="zh-TW" dirty="0" err="1"/>
              <a:t>fm</a:t>
            </a:r>
            <a:r>
              <a:rPr lang="en-US" altLang="zh-TW" dirty="0"/>
              <a:t>*t)</a:t>
            </a:r>
            <a:r>
              <a:rPr lang="zh-TW" altLang="en-US" dirty="0"/>
              <a:t>，</a:t>
            </a:r>
            <a:r>
              <a:rPr lang="en-US" altLang="zh-TW" dirty="0" err="1"/>
              <a:t>fm</a:t>
            </a:r>
            <a:r>
              <a:rPr lang="en-US" altLang="zh-TW" dirty="0"/>
              <a:t> = 10kHz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經</a:t>
            </a:r>
            <a:r>
              <a:rPr lang="en-US" altLang="zh-TW" dirty="0"/>
              <a:t>Fourier </a:t>
            </a:r>
            <a:r>
              <a:rPr lang="en-US" altLang="zh-TW" dirty="0" err="1"/>
              <a:t>tranform</a:t>
            </a:r>
            <a:r>
              <a:rPr lang="zh-TW" altLang="en-US" dirty="0"/>
              <a:t>為 </a:t>
            </a:r>
            <a:r>
              <a:rPr lang="en-US" altLang="zh-TW" b="1" dirty="0">
                <a:latin typeface="+mn-ea"/>
              </a:rPr>
              <a:t>X1(f)</a:t>
            </a:r>
            <a:r>
              <a:rPr lang="zh-TW" altLang="en-US" b="1" dirty="0">
                <a:latin typeface="+mn-ea"/>
              </a:rPr>
              <a:t> </a:t>
            </a:r>
            <a:r>
              <a:rPr lang="en-US" altLang="zh-TW" b="1" dirty="0">
                <a:latin typeface="+mn-ea"/>
              </a:rPr>
              <a:t>=</a:t>
            </a:r>
            <a:r>
              <a:rPr lang="zh-TW" altLang="en-US" b="1" dirty="0">
                <a:latin typeface="+mn-ea"/>
              </a:rPr>
              <a:t> </a:t>
            </a:r>
            <a:r>
              <a:rPr lang="en-US" altLang="zh-TW" b="1" dirty="0">
                <a:latin typeface="+mn-ea"/>
              </a:rPr>
              <a:t>0.5</a:t>
            </a:r>
            <a:r>
              <a:rPr lang="el-GR" altLang="zh-TW" b="1" i="1" dirty="0">
                <a:solidFill>
                  <a:srgbClr val="202122"/>
                </a:solidFill>
                <a:effectLst/>
                <a:latin typeface="+mn-ea"/>
              </a:rPr>
              <a:t>δ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(</a:t>
            </a:r>
            <a:r>
              <a:rPr lang="en-US" altLang="zh-TW" b="1" i="1" dirty="0" err="1">
                <a:solidFill>
                  <a:srgbClr val="202122"/>
                </a:solidFill>
                <a:effectLst/>
                <a:latin typeface="+mn-ea"/>
              </a:rPr>
              <a:t>t+fm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)+0.5</a:t>
            </a:r>
            <a:r>
              <a:rPr lang="el-GR" altLang="zh-TW" b="1" i="1" dirty="0">
                <a:solidFill>
                  <a:srgbClr val="202122"/>
                </a:solidFill>
                <a:effectLst/>
                <a:latin typeface="+mn-ea"/>
              </a:rPr>
              <a:t>δ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(t-</a:t>
            </a:r>
            <a:r>
              <a:rPr lang="en-US" altLang="zh-TW" b="1" i="1" dirty="0" err="1">
                <a:solidFill>
                  <a:srgbClr val="202122"/>
                </a:solidFill>
                <a:effectLst/>
                <a:latin typeface="+mn-ea"/>
              </a:rPr>
              <a:t>fm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)</a:t>
            </a:r>
            <a:r>
              <a:rPr lang="en-US" altLang="zh-TW" b="1" dirty="0">
                <a:latin typeface="+mn-ea"/>
              </a:rPr>
              <a:t> </a:t>
            </a:r>
            <a:endParaRPr lang="zh-TW" altLang="en-US" b="1" dirty="0">
              <a:latin typeface="+mn-ea"/>
            </a:endParaRPr>
          </a:p>
          <a:p>
            <a:endParaRPr lang="en-US" altLang="zh-TW" dirty="0"/>
          </a:p>
          <a:p>
            <a:r>
              <a:rPr lang="zh-TW" altLang="en-US" dirty="0"/>
              <a:t>根據取樣定理， 最高頻</a:t>
            </a:r>
            <a:r>
              <a:rPr lang="en-US" altLang="zh-TW" dirty="0"/>
              <a:t>W1 = 10kHz</a:t>
            </a:r>
            <a:r>
              <a:rPr lang="zh-TW" altLang="en-US" dirty="0"/>
              <a:t>，取樣頻率</a:t>
            </a:r>
            <a:r>
              <a:rPr lang="en-US" altLang="zh-TW" dirty="0"/>
              <a:t>fs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90kHz</a:t>
            </a:r>
          </a:p>
          <a:p>
            <a:pPr marL="0" indent="0">
              <a:buNone/>
            </a:pPr>
            <a:r>
              <a:rPr lang="en-US" altLang="zh-TW" dirty="0"/>
              <a:t>	90k&gt;2*10k = 20k</a:t>
            </a:r>
            <a:r>
              <a:rPr lang="zh-TW" altLang="en-US" dirty="0"/>
              <a:t> ，</a:t>
            </a:r>
            <a:r>
              <a:rPr lang="zh-TW" altLang="en-US" dirty="0">
                <a:solidFill>
                  <a:srgbClr val="FF0000"/>
                </a:solidFill>
              </a:rPr>
              <a:t>可完美重建訊號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85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22CC2-3296-4BDB-AEAB-8F266595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步驟四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實際結果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v.s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34F6D-789D-46D6-AC22-B03134EE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57" y="1458594"/>
            <a:ext cx="8596668" cy="3880773"/>
          </a:xfrm>
        </p:spPr>
        <p:txBody>
          <a:bodyPr/>
          <a:lstStyle/>
          <a:p>
            <a:r>
              <a:rPr lang="zh-TW" altLang="en-US" u="sng" dirty="0">
                <a:solidFill>
                  <a:srgbClr val="FF0000"/>
                </a:solidFill>
              </a:rPr>
              <a:t>重建訊號</a:t>
            </a:r>
            <a:r>
              <a:rPr lang="en-US" altLang="zh-TW" u="sng" dirty="0">
                <a:solidFill>
                  <a:srgbClr val="FF0000"/>
                </a:solidFill>
              </a:rPr>
              <a:t>(</a:t>
            </a:r>
            <a:r>
              <a:rPr lang="zh-TW" altLang="en-US" u="sng" dirty="0">
                <a:solidFill>
                  <a:srgbClr val="FF0000"/>
                </a:solidFill>
              </a:rPr>
              <a:t>下圖</a:t>
            </a:r>
            <a:r>
              <a:rPr lang="en-US" altLang="zh-TW" u="sng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幾乎還原</a:t>
            </a:r>
            <a:r>
              <a:rPr lang="zh-TW" altLang="en-US" u="sng" dirty="0">
                <a:solidFill>
                  <a:srgbClr val="FF0000"/>
                </a:solidFill>
              </a:rPr>
              <a:t>原先的訊號</a:t>
            </a:r>
            <a:r>
              <a:rPr lang="en-US" altLang="zh-TW" u="sng" dirty="0">
                <a:solidFill>
                  <a:srgbClr val="FF0000"/>
                </a:solidFill>
              </a:rPr>
              <a:t>(</a:t>
            </a:r>
            <a:r>
              <a:rPr lang="zh-TW" altLang="en-US" u="sng" dirty="0">
                <a:solidFill>
                  <a:srgbClr val="FF0000"/>
                </a:solidFill>
              </a:rPr>
              <a:t>上圖</a:t>
            </a:r>
            <a:r>
              <a:rPr lang="en-US" altLang="zh-TW" u="sng" dirty="0">
                <a:solidFill>
                  <a:srgbClr val="FF0000"/>
                </a:solidFill>
              </a:rPr>
              <a:t>)</a:t>
            </a:r>
            <a:r>
              <a:rPr lang="zh-TW" altLang="en-US" dirty="0"/>
              <a:t>，與取樣定理的推測相符。</a:t>
            </a:r>
            <a:endParaRPr lang="en-US" altLang="zh-TW" dirty="0"/>
          </a:p>
          <a:p>
            <a:r>
              <a:rPr lang="zh-TW" altLang="en-US" dirty="0"/>
              <a:t>傅立葉轉換完應為</a:t>
            </a:r>
            <a:r>
              <a:rPr lang="en-US" altLang="zh-TW" dirty="0"/>
              <a:t>+-10kHz</a:t>
            </a:r>
            <a:r>
              <a:rPr lang="zh-TW" altLang="en-US" dirty="0"/>
              <a:t>的兩根脈衝，但與實驗結果不符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下圖的傅立葉轉換結果利用的是</a:t>
            </a:r>
            <a:r>
              <a:rPr lang="en-US" altLang="zh-TW" dirty="0" err="1"/>
              <a:t>fft</a:t>
            </a:r>
            <a:r>
              <a:rPr lang="zh-TW" altLang="en-US" dirty="0"/>
              <a:t>的快速傅立葉轉換，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其轉換是根據離散訊號去做運算得到的近似值，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因此振幅與連續時間之訊號不完全相同，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但其頻率成分是與連續訊號相符合的。</a:t>
            </a:r>
            <a:r>
              <a:rPr lang="en-US" altLang="zh-TW" dirty="0"/>
              <a:t>	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FD4E43-B1D7-46EF-8C09-DD0E16280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56" y="3061054"/>
            <a:ext cx="4638778" cy="34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20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步驟五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846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buFont typeface="Wingdings 3" charset="2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err="1">
                <a:latin typeface="+mj-ea"/>
                <a:ea typeface="+mj-ea"/>
              </a:rPr>
              <a:t>v.s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實際結果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觀察頻譜與訊號實際頻譜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505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實驗目的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學習設定適合的取樣頻率使訊號得以完美還原，並驗證當取樣頻率不足時，會發生膺頻效應</a:t>
            </a:r>
            <a:r>
              <a:rPr lang="en-US" altLang="zh-TW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(Aliasing Effect)</a:t>
            </a:r>
            <a:r>
              <a:rPr lang="zh-TW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，還原之頻譜重疊，原來的訊號無法還原。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由時域、頻域了解取樣的膺頻效應，並學習如何選取取樣頻率消除應頻效應。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練</a:t>
            </a:r>
            <a:r>
              <a:rPr lang="zh-TW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習由取樣值和 </a:t>
            </a:r>
            <a:r>
              <a:rPr lang="en-US" altLang="zh-TW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sinc</a:t>
            </a:r>
            <a:r>
              <a:rPr lang="en-US" altLang="zh-TW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zh-TW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函數以內插法還原訊號，並設定適合的取樣頻率和低通濾波器截止頻率，使原本訊號得以還原。 </a:t>
            </a:r>
          </a:p>
          <a:p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961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步驟五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359CE4-F144-410B-B6C3-9EEE5A12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08" y="1270000"/>
            <a:ext cx="4846740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10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260B6E-662C-4763-BC20-BC886F7D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步驟五：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理論依據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C08FD-FC74-46E2-977E-15808324F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0657"/>
            <a:ext cx="8596668" cy="3880773"/>
          </a:xfrm>
        </p:spPr>
        <p:txBody>
          <a:bodyPr/>
          <a:lstStyle/>
          <a:p>
            <a:r>
              <a:rPr lang="en-US" altLang="zh-TW" dirty="0"/>
              <a:t>x1(t) = cos(2*pi**</a:t>
            </a:r>
            <a:r>
              <a:rPr lang="en-US" altLang="zh-TW" dirty="0" err="1"/>
              <a:t>fm</a:t>
            </a:r>
            <a:r>
              <a:rPr lang="en-US" altLang="zh-TW" dirty="0"/>
              <a:t>*t)</a:t>
            </a:r>
            <a:r>
              <a:rPr lang="zh-TW" altLang="en-US" dirty="0"/>
              <a:t>，</a:t>
            </a:r>
            <a:r>
              <a:rPr lang="en-US" altLang="zh-TW" dirty="0" err="1"/>
              <a:t>fm</a:t>
            </a:r>
            <a:r>
              <a:rPr lang="en-US" altLang="zh-TW" dirty="0"/>
              <a:t> = 10kHz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經</a:t>
            </a:r>
            <a:r>
              <a:rPr lang="en-US" altLang="zh-TW" dirty="0"/>
              <a:t>Fourier </a:t>
            </a:r>
            <a:r>
              <a:rPr lang="en-US" altLang="zh-TW" dirty="0" err="1"/>
              <a:t>tranform</a:t>
            </a:r>
            <a:r>
              <a:rPr lang="zh-TW" altLang="en-US" dirty="0"/>
              <a:t>為 </a:t>
            </a:r>
            <a:r>
              <a:rPr lang="en-US" altLang="zh-TW" b="1" dirty="0">
                <a:latin typeface="+mn-ea"/>
              </a:rPr>
              <a:t>X1(f)</a:t>
            </a:r>
            <a:r>
              <a:rPr lang="zh-TW" altLang="en-US" b="1" dirty="0">
                <a:latin typeface="+mn-ea"/>
              </a:rPr>
              <a:t> </a:t>
            </a:r>
            <a:r>
              <a:rPr lang="en-US" altLang="zh-TW" b="1" dirty="0">
                <a:latin typeface="+mn-ea"/>
              </a:rPr>
              <a:t>=</a:t>
            </a:r>
            <a:r>
              <a:rPr lang="zh-TW" altLang="en-US" b="1" dirty="0">
                <a:latin typeface="+mn-ea"/>
              </a:rPr>
              <a:t> </a:t>
            </a:r>
            <a:r>
              <a:rPr lang="en-US" altLang="zh-TW" b="1" dirty="0">
                <a:latin typeface="+mn-ea"/>
              </a:rPr>
              <a:t>0.5</a:t>
            </a:r>
            <a:r>
              <a:rPr lang="el-GR" altLang="zh-TW" b="1" i="1" dirty="0">
                <a:solidFill>
                  <a:srgbClr val="202122"/>
                </a:solidFill>
                <a:effectLst/>
                <a:latin typeface="+mn-ea"/>
              </a:rPr>
              <a:t>δ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(</a:t>
            </a:r>
            <a:r>
              <a:rPr lang="en-US" altLang="zh-TW" b="1" i="1" dirty="0" err="1">
                <a:solidFill>
                  <a:srgbClr val="202122"/>
                </a:solidFill>
                <a:effectLst/>
                <a:latin typeface="+mn-ea"/>
              </a:rPr>
              <a:t>t+fm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)+0.5</a:t>
            </a:r>
            <a:r>
              <a:rPr lang="el-GR" altLang="zh-TW" b="1" i="1" dirty="0">
                <a:solidFill>
                  <a:srgbClr val="202122"/>
                </a:solidFill>
                <a:effectLst/>
                <a:latin typeface="+mn-ea"/>
              </a:rPr>
              <a:t>δ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(t-</a:t>
            </a:r>
            <a:r>
              <a:rPr lang="en-US" altLang="zh-TW" b="1" i="1" dirty="0" err="1">
                <a:solidFill>
                  <a:srgbClr val="202122"/>
                </a:solidFill>
                <a:effectLst/>
                <a:latin typeface="+mn-ea"/>
              </a:rPr>
              <a:t>fm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)</a:t>
            </a:r>
            <a:r>
              <a:rPr lang="en-US" altLang="zh-TW" b="1" dirty="0">
                <a:latin typeface="+mn-ea"/>
              </a:rPr>
              <a:t> </a:t>
            </a:r>
            <a:endParaRPr lang="zh-TW" altLang="en-US" b="1" dirty="0">
              <a:latin typeface="+mn-ea"/>
            </a:endParaRPr>
          </a:p>
          <a:p>
            <a:endParaRPr lang="en-US" altLang="zh-TW" dirty="0"/>
          </a:p>
          <a:p>
            <a:r>
              <a:rPr lang="en-US" altLang="zh-TW" dirty="0"/>
              <a:t>x1(t)</a:t>
            </a:r>
            <a:r>
              <a:rPr lang="zh-TW" altLang="en-US" dirty="0"/>
              <a:t>的最高頻</a:t>
            </a:r>
            <a:r>
              <a:rPr lang="en-US" altLang="zh-TW" dirty="0"/>
              <a:t>W1=10kHz</a:t>
            </a:r>
            <a:r>
              <a:rPr lang="zh-TW" altLang="en-US" dirty="0"/>
              <a:t>，取樣頻率</a:t>
            </a:r>
            <a:r>
              <a:rPr lang="en-US" altLang="zh-TW" dirty="0"/>
              <a:t>fs</a:t>
            </a:r>
            <a:r>
              <a:rPr lang="zh-TW" altLang="en-US" dirty="0"/>
              <a:t>為</a:t>
            </a:r>
            <a:r>
              <a:rPr lang="en-US" altLang="zh-TW" dirty="0"/>
              <a:t>9kHz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根據取樣定理，</a:t>
            </a:r>
            <a:r>
              <a:rPr lang="en-US" altLang="zh-TW" dirty="0"/>
              <a:t>9k&lt;10*20k=20k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訊號無法完美重建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030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0F76A-81BE-49B6-B9DD-5220AC63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步驟五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實際結果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v.s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7E4C2B-743D-4FF8-961D-5B9F2CB5C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2909"/>
            <a:ext cx="8596668" cy="3880773"/>
          </a:xfrm>
        </p:spPr>
        <p:txBody>
          <a:bodyPr/>
          <a:lstStyle/>
          <a:p>
            <a:r>
              <a:rPr lang="zh-TW" altLang="en-US" dirty="0"/>
              <a:t>因為取樣頻率太小，</a:t>
            </a:r>
            <a:r>
              <a:rPr lang="zh-TW" altLang="en-US" dirty="0">
                <a:solidFill>
                  <a:srgbClr val="FF0000"/>
                </a:solidFill>
              </a:rPr>
              <a:t>取樣訊號無法唯一決定原先之訊號</a:t>
            </a:r>
            <a:r>
              <a:rPr lang="zh-TW" altLang="en-US" dirty="0"/>
              <a:t>。</a:t>
            </a:r>
            <a:r>
              <a:rPr lang="en-US" altLang="zh-TW" dirty="0"/>
              <a:t>(</a:t>
            </a:r>
            <a:r>
              <a:rPr lang="zh-TW" altLang="en-US" dirty="0"/>
              <a:t>觀察上、中兩圖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因為不滿足取樣定理，出來的頻譜結果</a:t>
            </a:r>
            <a:r>
              <a:rPr lang="en-US" altLang="zh-TW" dirty="0"/>
              <a:t>X2(f)</a:t>
            </a:r>
            <a:r>
              <a:rPr lang="zh-TW" altLang="en-US" dirty="0"/>
              <a:t>與原先訊號的頻譜不相同。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由於取樣頻率</a:t>
            </a:r>
            <a:r>
              <a:rPr lang="en-US" altLang="zh-TW" dirty="0"/>
              <a:t>fs=9kHz</a:t>
            </a:r>
            <a:r>
              <a:rPr lang="zh-TW" altLang="en-US" dirty="0"/>
              <a:t>太小，導致頻譜發生疊合的現象。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此外可觀察到因為取樣頻率，僅顯示了</a:t>
            </a:r>
            <a:r>
              <a:rPr lang="en-US" altLang="zh-TW" dirty="0"/>
              <a:t>9k</a:t>
            </a:r>
            <a:r>
              <a:rPr lang="zh-TW" altLang="en-US" dirty="0"/>
              <a:t>個點的數值，範圍為</a:t>
            </a:r>
            <a:r>
              <a:rPr lang="en-US" altLang="zh-TW" dirty="0"/>
              <a:t>-4500~4500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尚未涵蓋到理論值得</a:t>
            </a:r>
            <a:r>
              <a:rPr lang="en-US" altLang="zh-TW" dirty="0"/>
              <a:t>10kHz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4B7EC9-9BC0-4292-A7CA-FE775D235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050" y="3613295"/>
            <a:ext cx="4540950" cy="34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04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步驟列六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6720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buFont typeface="Wingdings 3" charset="2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err="1">
                <a:latin typeface="+mj-ea"/>
                <a:ea typeface="+mj-ea"/>
              </a:rPr>
              <a:t>v.s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實際結果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觀察訊號與重建訊號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4136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步驟六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2F79C7-A4E4-48BF-A951-0AEAEA3C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2" y="1270000"/>
            <a:ext cx="4519052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1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F5CFD-6CF7-4145-A609-503BED3A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步驟六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理論依據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8A9EE-FCF6-4C5B-AA25-2DE966188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x1(t)</a:t>
            </a:r>
            <a:r>
              <a:rPr lang="zh-TW" altLang="en-US" dirty="0"/>
              <a:t>的最高頻</a:t>
            </a:r>
            <a:r>
              <a:rPr lang="en-US" altLang="zh-TW" dirty="0"/>
              <a:t>W1 = 100Hz</a:t>
            </a:r>
            <a:r>
              <a:rPr lang="zh-TW" altLang="en-US" dirty="0"/>
              <a:t>，取樣頻率</a:t>
            </a:r>
            <a:r>
              <a:rPr lang="en-US" altLang="zh-TW" dirty="0"/>
              <a:t>fs</a:t>
            </a:r>
            <a:r>
              <a:rPr lang="zh-TW" altLang="en-US" dirty="0"/>
              <a:t>為</a:t>
            </a:r>
            <a:r>
              <a:rPr lang="en-US" altLang="zh-TW" dirty="0"/>
              <a:t>1kHz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根據取樣定理，</a:t>
            </a:r>
            <a:r>
              <a:rPr lang="en-US" altLang="zh-TW" dirty="0"/>
              <a:t>1k&gt;2*100</a:t>
            </a:r>
            <a:r>
              <a:rPr lang="zh-TW" altLang="en-US" dirty="0"/>
              <a:t>，訊號得以完美重建。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重建頻譜為每</a:t>
            </a:r>
            <a:r>
              <a:rPr lang="en-US" altLang="zh-TW" dirty="0"/>
              <a:t>1k</a:t>
            </a:r>
            <a:r>
              <a:rPr lang="zh-TW" altLang="en-US" dirty="0"/>
              <a:t>複製一次頻寬為</a:t>
            </a:r>
            <a:r>
              <a:rPr lang="en-US" altLang="zh-TW" dirty="0"/>
              <a:t>1k</a:t>
            </a:r>
            <a:r>
              <a:rPr lang="zh-TW" altLang="en-US" dirty="0"/>
              <a:t>的訊號，截止頻率</a:t>
            </a:r>
            <a:r>
              <a:rPr lang="en-US" altLang="zh-TW" dirty="0"/>
              <a:t>B=500Hz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可濾出原本的頻譜，故</a:t>
            </a:r>
            <a:r>
              <a:rPr lang="zh-TW" altLang="en-US" dirty="0">
                <a:solidFill>
                  <a:srgbClr val="FF0000"/>
                </a:solidFill>
              </a:rPr>
              <a:t>可完美重建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304370-3030-452F-A338-9DADDE78B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8"/>
          <a:stretch/>
        </p:blipFill>
        <p:spPr>
          <a:xfrm>
            <a:off x="3165434" y="4294204"/>
            <a:ext cx="5087389" cy="256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5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22C91B-DA42-4E79-9668-B137C842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步驟六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實際結果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v.s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EDC28D-1ACD-458E-84B6-16A02B806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6120"/>
            <a:ext cx="8596668" cy="3880773"/>
          </a:xfrm>
        </p:spPr>
        <p:txBody>
          <a:bodyPr/>
          <a:lstStyle/>
          <a:p>
            <a:r>
              <a:rPr lang="zh-TW" altLang="en-US" dirty="0"/>
              <a:t>重建訊號</a:t>
            </a:r>
            <a:r>
              <a:rPr lang="en-US" altLang="zh-TW" dirty="0"/>
              <a:t>(</a:t>
            </a:r>
            <a:r>
              <a:rPr lang="zh-TW" altLang="en-US" dirty="0"/>
              <a:t>紅色</a:t>
            </a:r>
            <a:r>
              <a:rPr lang="en-US" altLang="zh-TW" dirty="0"/>
              <a:t>)</a:t>
            </a:r>
            <a:r>
              <a:rPr lang="zh-TW" altLang="en-US" dirty="0"/>
              <a:t>與原先訊號</a:t>
            </a:r>
            <a:r>
              <a:rPr lang="en-US" altLang="zh-TW" dirty="0"/>
              <a:t>(</a:t>
            </a:r>
            <a:r>
              <a:rPr lang="zh-TW" altLang="en-US" dirty="0"/>
              <a:t>藍色</a:t>
            </a:r>
            <a:r>
              <a:rPr lang="en-US" altLang="zh-TW" dirty="0"/>
              <a:t>)</a:t>
            </a:r>
            <a:r>
              <a:rPr lang="zh-TW" altLang="en-US" dirty="0">
                <a:solidFill>
                  <a:srgbClr val="FF0000"/>
                </a:solidFill>
              </a:rPr>
              <a:t>幾乎完全重疊，視為完美重建</a:t>
            </a:r>
            <a:r>
              <a:rPr lang="zh-TW" altLang="en-US" dirty="0"/>
              <a:t>，與理論相符。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5B318A-535A-45F6-BA78-0D3E1A68E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12" y="2400045"/>
            <a:ext cx="5711912" cy="42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步驟七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97018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buFont typeface="Wingdings 3" charset="2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err="1">
                <a:latin typeface="+mj-ea"/>
                <a:ea typeface="+mj-ea"/>
              </a:rPr>
              <a:t>v.s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實際結果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觀察訊號與重建訊號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9685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步驟七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B44D08-866B-4EAD-A543-6C44761E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4488569" cy="55707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3BA2EE3-80D5-48A4-BC65-A6155F49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70" y="1270000"/>
            <a:ext cx="4724809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1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EF9DBD-5D18-42F5-93F9-A9D6467E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步驟七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理論依據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10D881-8BB5-4344-B78A-647CBF28D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002" y="1488613"/>
            <a:ext cx="8596668" cy="3880773"/>
          </a:xfrm>
        </p:spPr>
        <p:txBody>
          <a:bodyPr/>
          <a:lstStyle/>
          <a:p>
            <a:r>
              <a:rPr lang="en-US" altLang="zh-TW" dirty="0"/>
              <a:t>x1(t)</a:t>
            </a:r>
            <a:r>
              <a:rPr lang="zh-TW" altLang="en-US" dirty="0"/>
              <a:t>的最高頻</a:t>
            </a:r>
            <a:r>
              <a:rPr lang="en-US" altLang="zh-TW" dirty="0"/>
              <a:t>W1 = 100Hz</a:t>
            </a:r>
            <a:r>
              <a:rPr lang="zh-TW" altLang="en-US" dirty="0"/>
              <a:t>，取樣頻率</a:t>
            </a:r>
            <a:r>
              <a:rPr lang="en-US" altLang="zh-TW" dirty="0"/>
              <a:t>fs</a:t>
            </a:r>
            <a:r>
              <a:rPr lang="zh-TW" altLang="en-US" dirty="0"/>
              <a:t>為</a:t>
            </a:r>
            <a:r>
              <a:rPr lang="en-US" altLang="zh-TW" dirty="0"/>
              <a:t>150Hz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根據取樣定理，</a:t>
            </a:r>
            <a:r>
              <a:rPr lang="en-US" altLang="zh-TW" dirty="0"/>
              <a:t>150&lt;2*100</a:t>
            </a:r>
            <a:r>
              <a:rPr lang="zh-TW" altLang="en-US" dirty="0"/>
              <a:t>，訊號無法完美重建。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利用截止頻率</a:t>
            </a:r>
            <a:r>
              <a:rPr lang="en-US" altLang="zh-TW" dirty="0"/>
              <a:t>B=500Hz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會產生膺頻效應，濾出多餘的頻譜訊號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將截止頻率</a:t>
            </a:r>
            <a:r>
              <a:rPr lang="en-US" altLang="zh-TW" dirty="0"/>
              <a:t>B</a:t>
            </a:r>
            <a:r>
              <a:rPr lang="zh-TW" altLang="en-US" dirty="0"/>
              <a:t>改為</a:t>
            </a:r>
            <a:r>
              <a:rPr lang="en-US" altLang="zh-TW" dirty="0"/>
              <a:t>75Hz</a:t>
            </a:r>
            <a:r>
              <a:rPr lang="zh-TW" altLang="en-US" dirty="0"/>
              <a:t>，在</a:t>
            </a:r>
            <a:r>
              <a:rPr lang="en-US" altLang="zh-TW" dirty="0">
                <a:solidFill>
                  <a:srgbClr val="FF0000"/>
                </a:solidFill>
              </a:rPr>
              <a:t>0.05k~0.1k</a:t>
            </a:r>
            <a:r>
              <a:rPr lang="zh-TW" altLang="en-US" dirty="0">
                <a:solidFill>
                  <a:srgbClr val="FF0000"/>
                </a:solidFill>
              </a:rPr>
              <a:t>的地方會產生膺頻效應，亦無法重建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B23A89-A9D9-4909-AB1D-5DACF332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91" y="4203337"/>
            <a:ext cx="6505302" cy="25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步驟一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8534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err="1">
                <a:latin typeface="+mj-ea"/>
                <a:ea typeface="+mj-ea"/>
              </a:rPr>
              <a:t>v.s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實際結果 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解釋原先訊號與取樣訊號關係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5647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62A22-9BAC-45B8-A0C5-D453AD88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步驟七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實際結果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v.s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042E62-B06D-47AD-A065-4134C436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4880"/>
            <a:ext cx="8596668" cy="3880773"/>
          </a:xfrm>
        </p:spPr>
        <p:txBody>
          <a:bodyPr/>
          <a:lstStyle/>
          <a:p>
            <a:r>
              <a:rPr lang="zh-TW" altLang="en-US" dirty="0"/>
              <a:t>由圖可知，若取樣頻率</a:t>
            </a:r>
            <a:r>
              <a:rPr lang="en-US" altLang="zh-TW" dirty="0"/>
              <a:t>fs=150Hz</a:t>
            </a:r>
            <a:r>
              <a:rPr lang="zh-TW" altLang="en-US" dirty="0"/>
              <a:t>，不管</a:t>
            </a:r>
            <a:r>
              <a:rPr lang="en-US" altLang="zh-TW" dirty="0"/>
              <a:t>B=500(</a:t>
            </a:r>
            <a:r>
              <a:rPr lang="zh-TW" altLang="en-US" dirty="0"/>
              <a:t>左圖</a:t>
            </a:r>
            <a:r>
              <a:rPr lang="en-US" altLang="zh-TW" dirty="0"/>
              <a:t>)</a:t>
            </a:r>
            <a:r>
              <a:rPr lang="zh-TW" altLang="en-US" dirty="0"/>
              <a:t>或</a:t>
            </a:r>
            <a:r>
              <a:rPr lang="en-US" altLang="zh-TW" dirty="0"/>
              <a:t>B=75(</a:t>
            </a:r>
            <a:r>
              <a:rPr lang="zh-TW" altLang="en-US" dirty="0"/>
              <a:t>右圖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>
                <a:solidFill>
                  <a:srgbClr val="FF0000"/>
                </a:solidFill>
              </a:rPr>
              <a:t>均無法重建原先的訊號</a:t>
            </a:r>
            <a:r>
              <a:rPr lang="zh-TW" altLang="en-US" dirty="0"/>
              <a:t>，因為取樣頻率太小，導致複製的頻譜發生重疊，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無法呈現原本訊號的樣子。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62348D-16A2-4479-B086-E0096F014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2" y="2809787"/>
            <a:ext cx="8083238" cy="39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8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實習作業一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8971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結果驗證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(f1</a:t>
            </a:r>
            <a:r>
              <a:rPr lang="zh-TW" altLang="en-US" sz="2400" dirty="0">
                <a:latin typeface="+mj-ea"/>
                <a:ea typeface="+mj-ea"/>
              </a:rPr>
              <a:t>、</a:t>
            </a:r>
            <a:r>
              <a:rPr lang="en-US" altLang="zh-TW" sz="2400" dirty="0">
                <a:latin typeface="+mj-ea"/>
                <a:ea typeface="+mj-ea"/>
              </a:rPr>
              <a:t>f2</a:t>
            </a:r>
            <a:r>
              <a:rPr lang="zh-TW" altLang="en-US" sz="2400" dirty="0">
                <a:latin typeface="+mj-ea"/>
                <a:ea typeface="+mj-ea"/>
              </a:rPr>
              <a:t>、</a:t>
            </a:r>
            <a:r>
              <a:rPr lang="en-US" altLang="zh-TW" sz="2400" dirty="0">
                <a:latin typeface="+mj-ea"/>
                <a:ea typeface="+mj-ea"/>
              </a:rPr>
              <a:t>fs</a:t>
            </a:r>
            <a:r>
              <a:rPr lang="zh-TW" altLang="en-US" sz="2400" dirty="0">
                <a:latin typeface="+mj-ea"/>
                <a:ea typeface="+mj-ea"/>
              </a:rPr>
              <a:t>關係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955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實習作業一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B9D161-A795-42B2-9D63-C376389B8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7910245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4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22E73B-945C-4A13-B7F4-980C8A1E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實習作業一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結果驗證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06625B-304B-468E-8D65-F5508417E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5716"/>
            <a:ext cx="8596668" cy="3880773"/>
          </a:xfrm>
        </p:spPr>
        <p:txBody>
          <a:bodyPr/>
          <a:lstStyle/>
          <a:p>
            <a:r>
              <a:rPr lang="zh-TW" altLang="en-US" dirty="0"/>
              <a:t>由圖可知，雖然</a:t>
            </a:r>
            <a:r>
              <a:rPr lang="en-US" altLang="zh-TW" dirty="0"/>
              <a:t>x1(t)</a:t>
            </a:r>
            <a:r>
              <a:rPr lang="zh-TW" altLang="en-US" dirty="0"/>
              <a:t>、</a:t>
            </a:r>
            <a:r>
              <a:rPr lang="en-US" altLang="zh-TW" dirty="0"/>
              <a:t>x2(t)</a:t>
            </a:r>
            <a:r>
              <a:rPr lang="zh-TW" altLang="en-US" dirty="0"/>
              <a:t>為不同頻率之訊號，但在</a:t>
            </a:r>
            <a:r>
              <a:rPr lang="zh-TW" altLang="en-US" dirty="0">
                <a:solidFill>
                  <a:srgbClr val="FF0000"/>
                </a:solidFill>
              </a:rPr>
              <a:t>取樣值時均為相同值。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D60562-EF87-436D-84D7-AD95E8B1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14" y="2086225"/>
            <a:ext cx="6208507" cy="46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768A6-2280-4771-9727-F72683EC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實習作業一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理論依據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F9F311-F3BE-4728-8848-9CF27D6B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8075"/>
            <a:ext cx="8596668" cy="3880773"/>
          </a:xfrm>
        </p:spPr>
        <p:txBody>
          <a:bodyPr/>
          <a:lstStyle/>
          <a:p>
            <a:r>
              <a:rPr lang="zh-TW" altLang="en-US" dirty="0"/>
              <a:t>當滿足 </a:t>
            </a:r>
            <a:r>
              <a:rPr lang="en-US" altLang="zh-TW" dirty="0"/>
              <a:t>f1 = f2 +m*fs</a:t>
            </a:r>
            <a:r>
              <a:rPr lang="zh-TW" altLang="en-US" dirty="0"/>
              <a:t> ，則取樣值會相同，兩訊號在</a:t>
            </a:r>
            <a:r>
              <a:rPr lang="en-US" altLang="zh-TW" dirty="0"/>
              <a:t>sin</a:t>
            </a:r>
            <a:r>
              <a:rPr lang="zh-TW" altLang="en-US" dirty="0"/>
              <a:t>、</a:t>
            </a:r>
            <a:r>
              <a:rPr lang="en-US" altLang="zh-TW" dirty="0"/>
              <a:t>cos</a:t>
            </a:r>
            <a:r>
              <a:rPr lang="zh-TW" altLang="en-US" dirty="0"/>
              <a:t>均滿足此等式。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3E13AB-86E8-4D4A-A763-FFE6B5A0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4"/>
          <a:stretch/>
        </p:blipFill>
        <p:spPr>
          <a:xfrm>
            <a:off x="677334" y="2191730"/>
            <a:ext cx="8041230" cy="43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3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實習作業二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8971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結果驗證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(f1</a:t>
            </a:r>
            <a:r>
              <a:rPr lang="zh-TW" altLang="en-US" sz="2400" dirty="0">
                <a:latin typeface="+mj-ea"/>
                <a:ea typeface="+mj-ea"/>
              </a:rPr>
              <a:t>、</a:t>
            </a:r>
            <a:r>
              <a:rPr lang="en-US" altLang="zh-TW" sz="2400" dirty="0">
                <a:latin typeface="+mj-ea"/>
                <a:ea typeface="+mj-ea"/>
              </a:rPr>
              <a:t>f2</a:t>
            </a:r>
            <a:r>
              <a:rPr lang="zh-TW" altLang="en-US" sz="2400" dirty="0">
                <a:latin typeface="+mj-ea"/>
                <a:ea typeface="+mj-ea"/>
              </a:rPr>
              <a:t>、</a:t>
            </a:r>
            <a:r>
              <a:rPr lang="en-US" altLang="zh-TW" sz="2400" dirty="0">
                <a:latin typeface="+mj-ea"/>
                <a:ea typeface="+mj-ea"/>
              </a:rPr>
              <a:t>f3</a:t>
            </a:r>
            <a:r>
              <a:rPr lang="zh-TW" altLang="en-US" sz="2400" dirty="0">
                <a:latin typeface="+mj-ea"/>
                <a:ea typeface="+mj-ea"/>
              </a:rPr>
              <a:t>、</a:t>
            </a:r>
            <a:r>
              <a:rPr lang="en-US" altLang="zh-TW" sz="2400" dirty="0">
                <a:latin typeface="+mj-ea"/>
                <a:ea typeface="+mj-ea"/>
              </a:rPr>
              <a:t>fs</a:t>
            </a:r>
            <a:r>
              <a:rPr lang="zh-TW" altLang="en-US" sz="2400" dirty="0">
                <a:latin typeface="+mj-ea"/>
                <a:ea typeface="+mj-ea"/>
              </a:rPr>
              <a:t>關係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40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實習作業二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4BDCFC-96A5-4BCE-AC90-D8F69192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7712108" cy="47781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A64F3C-8586-43D4-9E9E-275773A9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17" y="1531257"/>
            <a:ext cx="5258256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27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653D17-56ED-42A9-8E99-5A5F7329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實習作業二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結果驗證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77A6F-F9F0-41C0-A23F-E11F8A04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9698"/>
            <a:ext cx="8596668" cy="3880773"/>
          </a:xfrm>
        </p:spPr>
        <p:txBody>
          <a:bodyPr/>
          <a:lstStyle/>
          <a:p>
            <a:r>
              <a:rPr lang="zh-TW" altLang="en-US" dirty="0"/>
              <a:t>由圖可知，雖然</a:t>
            </a:r>
            <a:r>
              <a:rPr lang="en-US" altLang="zh-TW" dirty="0"/>
              <a:t>x1(t)</a:t>
            </a:r>
            <a:r>
              <a:rPr lang="zh-TW" altLang="en-US" dirty="0"/>
              <a:t>、</a:t>
            </a:r>
            <a:r>
              <a:rPr lang="en-US" altLang="zh-TW" dirty="0"/>
              <a:t>x2(t)</a:t>
            </a:r>
            <a:r>
              <a:rPr lang="zh-TW" altLang="en-US" dirty="0"/>
              <a:t>、</a:t>
            </a:r>
            <a:r>
              <a:rPr lang="en-US" altLang="zh-TW" dirty="0"/>
              <a:t>x3(t)</a:t>
            </a:r>
            <a:r>
              <a:rPr lang="zh-TW" altLang="en-US" dirty="0"/>
              <a:t>頻率均不相同，但</a:t>
            </a:r>
            <a:r>
              <a:rPr lang="zh-TW" altLang="en-US" dirty="0">
                <a:solidFill>
                  <a:srgbClr val="FF0000"/>
                </a:solidFill>
              </a:rPr>
              <a:t>取樣值卻都相同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DBC1DA-8E87-4837-AFDD-108B3AF42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829" r="6451" b="2693"/>
          <a:stretch/>
        </p:blipFill>
        <p:spPr>
          <a:xfrm>
            <a:off x="609598" y="2152264"/>
            <a:ext cx="8464733" cy="45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6E7F0-7436-48AE-A74E-E8C68586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實習作業二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理論依據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521574-FB39-4399-A614-A2832376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根據實習一所得的結論，</a:t>
            </a:r>
            <a:r>
              <a:rPr lang="en-US" altLang="zh-TW" dirty="0"/>
              <a:t>f11 = 100 , f12 = 120</a:t>
            </a:r>
            <a:r>
              <a:rPr lang="zh-TW" altLang="en-US" dirty="0"/>
              <a:t>；</a:t>
            </a:r>
            <a:r>
              <a:rPr lang="en-US" altLang="zh-TW" dirty="0"/>
              <a:t>f21 = 20 , f22 =40 , fs = 80</a:t>
            </a:r>
          </a:p>
          <a:p>
            <a:pPr marL="0" indent="0">
              <a:buNone/>
            </a:pPr>
            <a:r>
              <a:rPr lang="en-US" altLang="zh-TW" dirty="0"/>
              <a:t>	f11 = f21+ fs  </a:t>
            </a:r>
            <a:r>
              <a:rPr lang="zh-TW" altLang="en-US" dirty="0"/>
              <a:t>； </a:t>
            </a:r>
            <a:r>
              <a:rPr lang="en-US" altLang="zh-TW" dirty="0"/>
              <a:t>f12 = f22 +fs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製造訊號</a:t>
            </a:r>
            <a:r>
              <a:rPr lang="en-US" altLang="zh-TW" dirty="0"/>
              <a:t>x3(t)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2*cos(2*pi*f31*t)+3*sin*(2*pi*f32*t)</a:t>
            </a:r>
          </a:p>
          <a:p>
            <a:pPr marL="0" indent="0">
              <a:buNone/>
            </a:pPr>
            <a:r>
              <a:rPr lang="en-US" altLang="zh-TW" dirty="0"/>
              <a:t>	f31 = 140 </a:t>
            </a:r>
            <a:r>
              <a:rPr lang="zh-TW" altLang="en-US" dirty="0"/>
              <a:t> ， </a:t>
            </a:r>
            <a:r>
              <a:rPr lang="en-US" altLang="zh-TW" dirty="0"/>
              <a:t>f32 = 280 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此滿足   </a:t>
            </a:r>
            <a:r>
              <a:rPr lang="en-US" altLang="zh-TW" dirty="0"/>
              <a:t>f31 = f11 + fs/2 = f21+3/2*fs (cos</a:t>
            </a:r>
            <a:r>
              <a:rPr lang="zh-TW" altLang="en-US" dirty="0"/>
              <a:t>為偶函數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			f32 = f12+2*fs = f22+4*fs 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故</a:t>
            </a:r>
            <a:r>
              <a:rPr lang="en-US" altLang="zh-TW" dirty="0"/>
              <a:t>x1(n)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x2(n)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x3(n)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34405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實習作業三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0263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結果驗證</a:t>
            </a:r>
          </a:p>
        </p:txBody>
      </p:sp>
    </p:spTree>
    <p:extLst>
      <p:ext uri="{BB962C8B-B14F-4D97-AF65-F5344CB8AC3E}">
        <p14:creationId xmlns:p14="http://schemas.microsoft.com/office/powerpoint/2010/main" val="277401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步驟一：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E832DA-E6BF-4167-8728-C00F6BB52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" r="1511"/>
          <a:stretch/>
        </p:blipFill>
        <p:spPr>
          <a:xfrm>
            <a:off x="1077992" y="1580085"/>
            <a:ext cx="8196010" cy="43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04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實習作業三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D6B7B9C-7915-4756-9197-90D7C896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79050"/>
            <a:ext cx="3734124" cy="39093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BA14D6B-E6D8-40DE-86D8-31E6FDCA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379050"/>
            <a:ext cx="3680779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07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6ECA38-A886-4EAF-ADFB-565C6C84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實習作業三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503985-EF78-49B9-91BC-DB633002D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X(t) = cos(40k*pi*t) </a:t>
            </a:r>
            <a:r>
              <a:rPr lang="zh-TW" altLang="en-US" dirty="0"/>
              <a:t>經由</a:t>
            </a:r>
            <a:r>
              <a:rPr lang="en-US" altLang="zh-TW" dirty="0"/>
              <a:t>FT</a:t>
            </a:r>
            <a:r>
              <a:rPr lang="zh-TW" altLang="en-US" dirty="0"/>
              <a:t>可得  </a:t>
            </a:r>
            <a:r>
              <a:rPr lang="en-US" altLang="zh-TW" b="1" dirty="0">
                <a:latin typeface="+mn-ea"/>
              </a:rPr>
              <a:t>X(f)</a:t>
            </a:r>
            <a:r>
              <a:rPr lang="zh-TW" altLang="en-US" b="1" dirty="0">
                <a:latin typeface="+mn-ea"/>
              </a:rPr>
              <a:t> </a:t>
            </a:r>
            <a:r>
              <a:rPr lang="en-US" altLang="zh-TW" b="1" dirty="0">
                <a:latin typeface="+mn-ea"/>
              </a:rPr>
              <a:t>=</a:t>
            </a:r>
            <a:r>
              <a:rPr lang="zh-TW" altLang="en-US" b="1" dirty="0">
                <a:latin typeface="+mn-ea"/>
              </a:rPr>
              <a:t> </a:t>
            </a:r>
            <a:r>
              <a:rPr lang="en-US" altLang="zh-TW" b="1" dirty="0">
                <a:latin typeface="+mn-ea"/>
              </a:rPr>
              <a:t>0.5</a:t>
            </a:r>
            <a:r>
              <a:rPr lang="el-GR" altLang="zh-TW" b="1" i="1" dirty="0">
                <a:solidFill>
                  <a:srgbClr val="202122"/>
                </a:solidFill>
                <a:effectLst/>
                <a:latin typeface="+mn-ea"/>
              </a:rPr>
              <a:t>δ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(t+</a:t>
            </a:r>
            <a:r>
              <a:rPr lang="en-US" altLang="zh-TW" b="1" i="1" dirty="0">
                <a:solidFill>
                  <a:srgbClr val="202122"/>
                </a:solidFill>
                <a:latin typeface="+mn-ea"/>
              </a:rPr>
              <a:t>20k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)+0.5</a:t>
            </a:r>
            <a:r>
              <a:rPr lang="el-GR" altLang="zh-TW" b="1" i="1" dirty="0">
                <a:solidFill>
                  <a:srgbClr val="202122"/>
                </a:solidFill>
                <a:effectLst/>
                <a:latin typeface="+mn-ea"/>
              </a:rPr>
              <a:t>δ</a:t>
            </a:r>
            <a:r>
              <a:rPr lang="en-US" altLang="zh-TW" b="1" i="1" dirty="0">
                <a:solidFill>
                  <a:srgbClr val="202122"/>
                </a:solidFill>
                <a:effectLst/>
                <a:latin typeface="+mn-ea"/>
              </a:rPr>
              <a:t>(t-20k)</a:t>
            </a:r>
            <a:r>
              <a:rPr lang="en-US" altLang="zh-TW" b="1" dirty="0">
                <a:latin typeface="+mn-ea"/>
              </a:rPr>
              <a:t> </a:t>
            </a:r>
            <a:endParaRPr lang="zh-TW" altLang="en-US" b="1" dirty="0">
              <a:latin typeface="+mn-ea"/>
            </a:endParaRPr>
          </a:p>
          <a:p>
            <a:endParaRPr lang="en-US" altLang="zh-TW" dirty="0"/>
          </a:p>
          <a:p>
            <a:r>
              <a:rPr lang="en-US" altLang="zh-TW" dirty="0"/>
              <a:t>x(t)</a:t>
            </a:r>
            <a:r>
              <a:rPr lang="zh-TW" altLang="en-US" dirty="0"/>
              <a:t>最大頻寬</a:t>
            </a:r>
            <a:r>
              <a:rPr lang="en-US" altLang="zh-TW" dirty="0"/>
              <a:t>W = 20kHz </a:t>
            </a:r>
            <a:r>
              <a:rPr lang="zh-TW" altLang="en-US" dirty="0"/>
              <a:t>，取樣速率</a:t>
            </a:r>
            <a:r>
              <a:rPr lang="en-US" altLang="zh-TW" dirty="0"/>
              <a:t>fs1 = 90kHz,</a:t>
            </a:r>
            <a:r>
              <a:rPr lang="zh-TW" altLang="en-US" dirty="0"/>
              <a:t> </a:t>
            </a:r>
            <a:r>
              <a:rPr lang="en-US" altLang="zh-TW" dirty="0"/>
              <a:t>fs2 = 9kHz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根據取樣定理</a:t>
            </a:r>
            <a:r>
              <a:rPr lang="en-US" altLang="zh-TW" dirty="0"/>
              <a:t>:	</a:t>
            </a:r>
          </a:p>
          <a:p>
            <a:pPr marL="0" indent="0">
              <a:buNone/>
            </a:pPr>
            <a:r>
              <a:rPr lang="en-US" altLang="zh-TW" dirty="0"/>
              <a:t>	fs1 &gt; 2*W </a:t>
            </a:r>
            <a:r>
              <a:rPr lang="zh-TW" altLang="en-US" dirty="0"/>
              <a:t>，故頻譜可正確重建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fs2 &lt; 2*W</a:t>
            </a:r>
            <a:r>
              <a:rPr lang="zh-TW" altLang="en-US" dirty="0"/>
              <a:t> ，故頻譜無法正確重建</a:t>
            </a:r>
          </a:p>
        </p:txBody>
      </p:sp>
    </p:spTree>
    <p:extLst>
      <p:ext uri="{BB962C8B-B14F-4D97-AF65-F5344CB8AC3E}">
        <p14:creationId xmlns:p14="http://schemas.microsoft.com/office/powerpoint/2010/main" val="2524642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A1FD0-2A12-474A-B106-FE2F9380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實習作業三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結果驗證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E16A03-5B62-462C-ABFA-F595816CA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3240"/>
            <a:ext cx="11209866" cy="3880773"/>
          </a:xfrm>
        </p:spPr>
        <p:txBody>
          <a:bodyPr/>
          <a:lstStyle/>
          <a:p>
            <a:r>
              <a:rPr lang="en-US" altLang="zh-TW" sz="1400" dirty="0"/>
              <a:t>(</a:t>
            </a:r>
            <a:r>
              <a:rPr lang="zh-TW" altLang="en-US" sz="1400" dirty="0"/>
              <a:t>左圖</a:t>
            </a:r>
            <a:r>
              <a:rPr lang="en-US" altLang="zh-TW" sz="1400" dirty="0"/>
              <a:t>)</a:t>
            </a:r>
            <a:r>
              <a:rPr lang="zh-TW" altLang="en-US" sz="1400" dirty="0"/>
              <a:t>取樣頻率</a:t>
            </a:r>
            <a:r>
              <a:rPr lang="en-US" altLang="zh-TW" sz="1400" dirty="0"/>
              <a:t>90kHz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zh-TW" altLang="en-US" sz="1400" dirty="0"/>
              <a:t>與先前</a:t>
            </a:r>
            <a:r>
              <a:rPr lang="en-US" altLang="zh-TW" sz="1400" dirty="0" err="1"/>
              <a:t>fm</a:t>
            </a:r>
            <a:r>
              <a:rPr lang="en-US" altLang="zh-TW" sz="1400" dirty="0"/>
              <a:t>= 10k</a:t>
            </a:r>
            <a:r>
              <a:rPr lang="zh-TW" altLang="en-US" sz="1400" dirty="0"/>
              <a:t>相比，</a:t>
            </a:r>
            <a:r>
              <a:rPr lang="en-US" altLang="zh-TW" sz="1400" dirty="0" err="1"/>
              <a:t>fm</a:t>
            </a:r>
            <a:r>
              <a:rPr lang="en-US" altLang="zh-TW" sz="1400" dirty="0"/>
              <a:t> =20k</a:t>
            </a:r>
            <a:r>
              <a:rPr lang="zh-TW" altLang="en-US" sz="1400" dirty="0"/>
              <a:t>較難從取樣訊號看出原先訊號，但仍舊能看出稍為的輪廓。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zh-TW" altLang="en-US" sz="1400" dirty="0"/>
              <a:t>重建頻譜的頻率成分是正確的，但其振幅並非脈衝，因為</a:t>
            </a:r>
            <a:r>
              <a:rPr lang="en-US" altLang="zh-TW" sz="1400" dirty="0" err="1"/>
              <a:t>fft</a:t>
            </a:r>
            <a:r>
              <a:rPr lang="zh-TW" altLang="en-US" sz="1400" dirty="0"/>
              <a:t>為利用離散傅立葉相加得到的近似結果。</a:t>
            </a:r>
            <a:endParaRPr lang="en-US" altLang="zh-TW" sz="1400" dirty="0"/>
          </a:p>
          <a:p>
            <a:r>
              <a:rPr lang="en-US" altLang="zh-TW" sz="1400" dirty="0"/>
              <a:t>(</a:t>
            </a:r>
            <a:r>
              <a:rPr lang="zh-TW" altLang="en-US" sz="1400" dirty="0"/>
              <a:t>右圖</a:t>
            </a:r>
            <a:r>
              <a:rPr lang="en-US" altLang="zh-TW" sz="1400" dirty="0"/>
              <a:t>)</a:t>
            </a:r>
            <a:r>
              <a:rPr lang="zh-TW" altLang="en-US" sz="1400" dirty="0"/>
              <a:t>取樣頻率</a:t>
            </a:r>
            <a:r>
              <a:rPr lang="en-US" altLang="zh-TW" sz="1400" dirty="0"/>
              <a:t>9kHz</a:t>
            </a:r>
            <a:r>
              <a:rPr lang="zh-TW" altLang="en-US" sz="1400" dirty="0"/>
              <a:t>：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zh-TW" altLang="en-US" sz="1400" dirty="0"/>
              <a:t>因為取樣速率太小，無法從取樣訊號推得原先訊號。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zh-TW" altLang="en-US" sz="1400" dirty="0"/>
              <a:t>因為膺頻效應，重建頻譜的頻率成分亦為錯誤成分。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000" dirty="0"/>
          </a:p>
          <a:p>
            <a:endParaRPr lang="en-US" altLang="zh-TW" sz="14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C8E1A5-3AB7-4F88-B9D5-4C95D0451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8"/>
          <a:stretch/>
        </p:blipFill>
        <p:spPr>
          <a:xfrm>
            <a:off x="764421" y="4004701"/>
            <a:ext cx="3973043" cy="27751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4D0C22-5331-4EB3-ADF5-A083E9C6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>
          <a:xfrm>
            <a:off x="5083871" y="4185254"/>
            <a:ext cx="3802333" cy="259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58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實習作業四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F185259-58B4-40A7-9E0D-17C27FE6B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1837" y="2917593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 rtl="0" fontAlgn="base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dirty="0" err="1">
                    <a:latin typeface="+mj-ea"/>
                    <a:ea typeface="+mj-ea"/>
                  </a:rPr>
                  <a:t>xr</a:t>
                </a:r>
                <a:r>
                  <a:rPr lang="en-US" altLang="zh-TW" dirty="0">
                    <a:latin typeface="+mj-ea"/>
                    <a:ea typeface="+mj-ea"/>
                  </a:rPr>
                  <a:t>(t) = 2BT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=−∞</m:t>
                        </m:r>
                      </m:sub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𝑛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𝑠𝑖𝑛𝑐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(2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𝐵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𝑛𝑇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>
                  <a:latin typeface="+mj-ea"/>
                  <a:ea typeface="+mj-ea"/>
                </a:endParaRPr>
              </a:p>
              <a:p>
                <a:pPr marL="0" indent="0" rtl="0" fontAlgn="base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latin typeface="+mj-ea"/>
                    <a:ea typeface="+mj-ea"/>
                  </a:rPr>
                  <a:t>重建訊號是利用</a:t>
                </a:r>
                <a:r>
                  <a:rPr lang="en-US" altLang="zh-TW" dirty="0" err="1">
                    <a:latin typeface="+mj-ea"/>
                    <a:ea typeface="+mj-ea"/>
                  </a:rPr>
                  <a:t>sinc</a:t>
                </a:r>
                <a:r>
                  <a:rPr lang="zh-TW" altLang="en-US" dirty="0">
                    <a:latin typeface="+mj-ea"/>
                    <a:ea typeface="+mj-ea"/>
                  </a:rPr>
                  <a:t>函數在進行無窮疊加來重建，</a:t>
                </a:r>
                <a:endParaRPr lang="en-US" altLang="zh-TW" dirty="0">
                  <a:latin typeface="+mj-ea"/>
                  <a:ea typeface="+mj-ea"/>
                </a:endParaRPr>
              </a:p>
              <a:p>
                <a:pPr marL="0" indent="0" rtl="0" fontAlgn="base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latin typeface="+mj-ea"/>
                    <a:ea typeface="+mj-ea"/>
                  </a:rPr>
                  <a:t>但依據程式的運行，</a:t>
                </a:r>
                <a:r>
                  <a:rPr lang="en-US" altLang="zh-TW" dirty="0">
                    <a:latin typeface="+mj-ea"/>
                    <a:ea typeface="+mj-ea"/>
                  </a:rPr>
                  <a:t>x(n)</a:t>
                </a:r>
                <a:r>
                  <a:rPr lang="zh-TW" altLang="en-US" dirty="0">
                    <a:latin typeface="+mj-ea"/>
                    <a:ea typeface="+mj-ea"/>
                  </a:rPr>
                  <a:t>僅從</a:t>
                </a:r>
                <a:r>
                  <a:rPr lang="en-US" altLang="zh-TW" dirty="0">
                    <a:latin typeface="+mj-ea"/>
                    <a:ea typeface="+mj-ea"/>
                  </a:rPr>
                  <a:t>-0.02~0.02</a:t>
                </a:r>
                <a:r>
                  <a:rPr lang="zh-TW" altLang="en-US" dirty="0">
                    <a:latin typeface="+mj-ea"/>
                    <a:ea typeface="+mj-ea"/>
                  </a:rPr>
                  <a:t>採計</a:t>
                </a:r>
                <a:r>
                  <a:rPr lang="en-US" altLang="zh-TW" dirty="0">
                    <a:latin typeface="+mj-ea"/>
                    <a:ea typeface="+mj-ea"/>
                  </a:rPr>
                  <a:t>400</a:t>
                </a:r>
                <a:r>
                  <a:rPr lang="zh-TW" altLang="en-US" dirty="0">
                    <a:latin typeface="+mj-ea"/>
                    <a:ea typeface="+mj-ea"/>
                  </a:rPr>
                  <a:t>個點，並非無窮級數相加，</a:t>
                </a:r>
                <a:endParaRPr lang="en-US" altLang="zh-TW" dirty="0">
                  <a:latin typeface="+mj-ea"/>
                  <a:ea typeface="+mj-ea"/>
                </a:endParaRPr>
              </a:p>
              <a:p>
                <a:pPr marL="0" indent="0" rtl="0" fontAlgn="base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latin typeface="+mj-ea"/>
                    <a:ea typeface="+mj-ea"/>
                  </a:rPr>
                  <a:t>所以僅為近似的結果。</a:t>
                </a:r>
                <a:endParaRPr lang="en-US" altLang="zh-TW" dirty="0">
                  <a:latin typeface="+mj-ea"/>
                  <a:ea typeface="+mj-ea"/>
                </a:endParaRPr>
              </a:p>
              <a:p>
                <a:pPr marL="0" indent="0" rtl="0" fontAlgn="base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TW" altLang="en-US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F185259-58B4-40A7-9E0D-17C27FE6B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837" y="2917593"/>
                <a:ext cx="8596668" cy="3880773"/>
              </a:xfrm>
              <a:blipFill>
                <a:blip r:embed="rId2"/>
                <a:stretch>
                  <a:fillRect l="-567" t="-89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EFC68D3C-E464-4E39-9C97-04608525A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6" b="17023"/>
          <a:stretch/>
        </p:blipFill>
        <p:spPr>
          <a:xfrm>
            <a:off x="677334" y="1457608"/>
            <a:ext cx="6846872" cy="11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42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實習作業五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7052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理論分析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結果驗證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8533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實習作業五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0B78E-6C5A-4C6C-9EA1-A0537918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820491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C53CA-329D-418B-9412-8A28DD94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實習作業五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97ECEF-EBD0-44A6-A9A9-96DD6FF00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9664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x2(t) = 3*cos(200*pi*t)+2*sin(100*pi*t) ,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最高頻</a:t>
            </a:r>
            <a:r>
              <a:rPr lang="en-US" altLang="zh-TW" dirty="0"/>
              <a:t>W2 = 100Hz 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由取樣定理可知取樣頻率</a:t>
            </a:r>
            <a:r>
              <a:rPr lang="en-US" altLang="zh-TW" dirty="0"/>
              <a:t>fs</a:t>
            </a:r>
            <a:r>
              <a:rPr lang="zh-TW" altLang="en-US" dirty="0"/>
              <a:t>須滿足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FF0000"/>
                </a:solidFill>
              </a:rPr>
              <a:t>fs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&gt;2*W2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由</a:t>
            </a:r>
            <a:r>
              <a:rPr lang="zh-TW" altLang="en-US" dirty="0">
                <a:solidFill>
                  <a:schemeClr val="tx1"/>
                </a:solidFill>
              </a:rPr>
              <a:t>重建頻譜可知截止頻率</a:t>
            </a:r>
            <a:r>
              <a:rPr lang="en-US" altLang="zh-TW" dirty="0">
                <a:solidFill>
                  <a:schemeClr val="tx1"/>
                </a:solidFill>
              </a:rPr>
              <a:t>B</a:t>
            </a:r>
            <a:r>
              <a:rPr lang="zh-TW" altLang="en-US" dirty="0">
                <a:solidFill>
                  <a:schemeClr val="tx1"/>
                </a:solidFill>
              </a:rPr>
              <a:t>須滿足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W2 &lt;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B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&lt; -W2+fs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我們採用 </a:t>
            </a:r>
            <a:r>
              <a:rPr lang="en-US" altLang="zh-TW" dirty="0"/>
              <a:t>fs=1000Hz</a:t>
            </a:r>
            <a:r>
              <a:rPr lang="zh-TW" altLang="en-US" dirty="0"/>
              <a:t>，</a:t>
            </a:r>
            <a:r>
              <a:rPr lang="en-US" altLang="zh-TW" dirty="0"/>
              <a:t>B=200Hz</a:t>
            </a:r>
          </a:p>
          <a:p>
            <a:pPr marL="0" indent="0">
              <a:buNone/>
            </a:pPr>
            <a:r>
              <a:rPr lang="en-US" altLang="zh-TW" dirty="0"/>
              <a:t>	1000&gt;2*100</a:t>
            </a:r>
            <a:r>
              <a:rPr lang="zh-TW" altLang="en-US" dirty="0"/>
              <a:t> 且 </a:t>
            </a:r>
            <a:r>
              <a:rPr lang="en-US" altLang="zh-TW" dirty="0"/>
              <a:t>100&lt;200&lt;900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故 訊號可以</a:t>
            </a:r>
            <a:r>
              <a:rPr lang="en-US" altLang="zh-TW" dirty="0" err="1"/>
              <a:t>sinc</a:t>
            </a:r>
            <a:r>
              <a:rPr lang="zh-TW" altLang="en-US" dirty="0"/>
              <a:t>波疊加完美重建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30E336-5321-45A3-8502-4F834A2A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r="8579" b="8683"/>
          <a:stretch/>
        </p:blipFill>
        <p:spPr>
          <a:xfrm>
            <a:off x="5937662" y="3659017"/>
            <a:ext cx="3860800" cy="12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62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3FF14-FD9F-40E7-A956-376A1308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實習作業五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結果驗證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419852-2824-4BD5-A5E5-DD5BA178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2909"/>
            <a:ext cx="8596668" cy="3880773"/>
          </a:xfrm>
        </p:spPr>
        <p:txBody>
          <a:bodyPr/>
          <a:lstStyle/>
          <a:p>
            <a:r>
              <a:rPr lang="zh-TW" altLang="en-US" dirty="0"/>
              <a:t>由圖可知，</a:t>
            </a:r>
            <a:r>
              <a:rPr lang="en-US" altLang="zh-TW" dirty="0"/>
              <a:t>x[n]</a:t>
            </a:r>
            <a:r>
              <a:rPr lang="zh-TW" altLang="en-US" dirty="0">
                <a:solidFill>
                  <a:srgbClr val="FF0000"/>
                </a:solidFill>
              </a:rPr>
              <a:t>幾乎完美重建</a:t>
            </a:r>
            <a:r>
              <a:rPr lang="zh-TW" altLang="en-US" dirty="0"/>
              <a:t>了原先的訊號</a:t>
            </a:r>
            <a:r>
              <a:rPr lang="en-US" altLang="zh-TW" dirty="0"/>
              <a:t>x(t)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尾端的偏差來自於真正的完美重建為無窮疊加的結果，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但我們僅用了有限的取樣值去做近似。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FC292B-5CC5-4092-AA3D-5EC24EAF9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t="4509" r="4678" b="2036"/>
          <a:stretch/>
        </p:blipFill>
        <p:spPr>
          <a:xfrm>
            <a:off x="3631473" y="2916266"/>
            <a:ext cx="4920343" cy="37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8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B54B93-359E-453B-A843-26DAC56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步驟一： </a:t>
            </a:r>
            <a:r>
              <a:rPr lang="en-US" altLang="zh-TW" dirty="0">
                <a:solidFill>
                  <a:schemeClr val="tx1"/>
                </a:solidFill>
              </a:rPr>
              <a:t>2.</a:t>
            </a:r>
            <a:r>
              <a:rPr lang="zh-TW" altLang="en-US" dirty="0">
                <a:solidFill>
                  <a:schemeClr val="tx1"/>
                </a:solidFill>
              </a:rPr>
              <a:t>預期結果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理論依據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FC3EE-424E-41DC-AA26-B21237FDA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訊號最高頻</a:t>
            </a:r>
            <a:r>
              <a:rPr lang="en-US" altLang="zh-TW" dirty="0"/>
              <a:t>(W)</a:t>
            </a:r>
            <a:r>
              <a:rPr lang="zh-TW" altLang="en-US" dirty="0"/>
              <a:t>：</a:t>
            </a:r>
            <a:r>
              <a:rPr lang="en-US" altLang="zh-TW" dirty="0"/>
              <a:t>120Hz</a:t>
            </a:r>
          </a:p>
          <a:p>
            <a:r>
              <a:rPr lang="zh-TW" altLang="en-US" dirty="0"/>
              <a:t>取樣頻率</a:t>
            </a:r>
            <a:r>
              <a:rPr lang="en-US" altLang="zh-TW" dirty="0"/>
              <a:t>(fs)</a:t>
            </a:r>
            <a:r>
              <a:rPr lang="zh-TW" altLang="en-US" dirty="0"/>
              <a:t>：</a:t>
            </a:r>
            <a:r>
              <a:rPr lang="en-US" altLang="zh-TW" dirty="0"/>
              <a:t>2000Hz</a:t>
            </a:r>
          </a:p>
          <a:p>
            <a:r>
              <a:rPr lang="zh-TW" altLang="en-US" dirty="0"/>
              <a:t>根據取樣定理：</a:t>
            </a:r>
            <a:r>
              <a:rPr lang="en-US" altLang="zh-TW" dirty="0"/>
              <a:t>fs&gt;=2W</a:t>
            </a:r>
            <a:r>
              <a:rPr lang="zh-TW" altLang="en-US" dirty="0"/>
              <a:t> 即可完美還原</a:t>
            </a:r>
            <a:endParaRPr lang="en-US" altLang="zh-TW" dirty="0"/>
          </a:p>
          <a:p>
            <a:r>
              <a:rPr lang="en-US" altLang="zh-TW" dirty="0"/>
              <a:t>2000&gt;2*120=240</a:t>
            </a:r>
          </a:p>
          <a:p>
            <a:r>
              <a:rPr lang="zh-TW" altLang="en-US" dirty="0"/>
              <a:t>預期結果：</a:t>
            </a:r>
            <a:r>
              <a:rPr lang="zh-TW" altLang="en-US" dirty="0">
                <a:solidFill>
                  <a:srgbClr val="FF0000"/>
                </a:solidFill>
              </a:rPr>
              <a:t>訊號可被完美還原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825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B93B7-02FD-4D10-A740-F0955F75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步驟一：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實際結果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v.s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528F05-A714-462E-8DD8-FD13EE123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002" y="1725160"/>
            <a:ext cx="8596668" cy="3880773"/>
          </a:xfrm>
        </p:spPr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下圖</a:t>
            </a:r>
            <a:r>
              <a:rPr lang="en-US" altLang="zh-TW" dirty="0"/>
              <a:t>)</a:t>
            </a:r>
            <a:r>
              <a:rPr lang="zh-TW" altLang="en-US" dirty="0"/>
              <a:t>取樣訊號</a:t>
            </a:r>
            <a:r>
              <a:rPr lang="en-US" altLang="zh-TW" dirty="0"/>
              <a:t>x2</a:t>
            </a:r>
            <a:r>
              <a:rPr lang="zh-TW" altLang="en-US" dirty="0">
                <a:solidFill>
                  <a:srgbClr val="FF0000"/>
                </a:solidFill>
              </a:rPr>
              <a:t>幾乎完美重現</a:t>
            </a:r>
            <a:r>
              <a:rPr lang="en-US" altLang="zh-TW" dirty="0"/>
              <a:t>(</a:t>
            </a:r>
            <a:r>
              <a:rPr lang="zh-TW" altLang="en-US" dirty="0"/>
              <a:t>上圖</a:t>
            </a:r>
            <a:r>
              <a:rPr lang="en-US" altLang="zh-TW" dirty="0"/>
              <a:t>)</a:t>
            </a:r>
            <a:r>
              <a:rPr lang="zh-TW" altLang="en-US" dirty="0"/>
              <a:t>原本的訊號</a:t>
            </a:r>
            <a:r>
              <a:rPr lang="en-US" altLang="zh-TW" dirty="0"/>
              <a:t>x1</a:t>
            </a:r>
            <a:r>
              <a:rPr lang="zh-TW" altLang="en-US" dirty="0"/>
              <a:t>，可由取樣之訊號推得原先訊號。</a:t>
            </a:r>
            <a:endParaRPr lang="en-US" altLang="zh-TW" dirty="0"/>
          </a:p>
          <a:p>
            <a:r>
              <a:rPr lang="zh-TW" altLang="en-US" dirty="0"/>
              <a:t>與原先的預期相符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8B760C-FA7F-4022-A8A2-F65011570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2" y="2687655"/>
            <a:ext cx="5166375" cy="38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8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2C2E-C870-4EC1-B3A8-9A5D2F92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00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步驟二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85259-58B4-40A7-9E0D-17C27FE6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01223"/>
            <a:ext cx="8596668" cy="3880773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程式碼</a:t>
            </a:r>
            <a:endParaRPr lang="en-US" altLang="zh-TW" sz="2400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理論依據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buFont typeface="Wingdings 3" charset="2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預期結果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err="1">
                <a:latin typeface="+mj-ea"/>
                <a:ea typeface="+mj-ea"/>
              </a:rPr>
              <a:t>v.s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實際結果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解釋原先訊號與取樣訊號關係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  <a:p>
            <a: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latin typeface="+mj-ea"/>
              <a:ea typeface="+mj-ea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244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F746-8255-4E89-85B5-C1100D01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步驟二：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程式碼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181060-9616-4A74-B896-34A09F9C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19049"/>
            <a:ext cx="8489416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3F25C-ECD8-4A5A-B140-B9B46F05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步驟二：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預期結果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理論依據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9B446-22DC-481F-86FB-A255F3C75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訊號最高頻</a:t>
            </a:r>
            <a:r>
              <a:rPr lang="en-US" altLang="zh-TW" dirty="0"/>
              <a:t>(W)</a:t>
            </a:r>
            <a:r>
              <a:rPr lang="zh-TW" altLang="en-US" dirty="0"/>
              <a:t>：</a:t>
            </a:r>
            <a:r>
              <a:rPr lang="en-US" altLang="zh-TW" dirty="0"/>
              <a:t>120Hz</a:t>
            </a:r>
          </a:p>
          <a:p>
            <a:r>
              <a:rPr lang="zh-TW" altLang="en-US" dirty="0"/>
              <a:t>取樣頻率</a:t>
            </a:r>
            <a:r>
              <a:rPr lang="en-US" altLang="zh-TW" dirty="0"/>
              <a:t>(fs)</a:t>
            </a:r>
            <a:r>
              <a:rPr lang="zh-TW" altLang="en-US" dirty="0"/>
              <a:t>：</a:t>
            </a:r>
            <a:r>
              <a:rPr lang="en-US" altLang="zh-TW" dirty="0"/>
              <a:t>80Hz</a:t>
            </a:r>
          </a:p>
          <a:p>
            <a:r>
              <a:rPr lang="zh-TW" altLang="en-US" dirty="0"/>
              <a:t>根據取樣定理：</a:t>
            </a:r>
            <a:r>
              <a:rPr lang="en-US" altLang="zh-TW" dirty="0"/>
              <a:t>fs&gt;=2W</a:t>
            </a:r>
            <a:r>
              <a:rPr lang="zh-TW" altLang="en-US" dirty="0"/>
              <a:t> 即可完美還原，反之則無法</a:t>
            </a:r>
            <a:endParaRPr lang="en-US" altLang="zh-TW" dirty="0"/>
          </a:p>
          <a:p>
            <a:r>
              <a:rPr lang="en-US" altLang="zh-TW" dirty="0"/>
              <a:t>80&lt;2*120=240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預期結果：</a:t>
            </a:r>
            <a:r>
              <a:rPr lang="zh-TW" altLang="en-US" dirty="0">
                <a:solidFill>
                  <a:srgbClr val="FF0000"/>
                </a:solidFill>
              </a:rPr>
              <a:t>訊號無法被完美還原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980300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1579</TotalTime>
  <Words>2126</Words>
  <Application>Microsoft Office PowerPoint</Application>
  <PresentationFormat>寬螢幕</PresentationFormat>
  <Paragraphs>195</Paragraphs>
  <Slides>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微軟正黑體</vt:lpstr>
      <vt:lpstr>Arial</vt:lpstr>
      <vt:lpstr>Cambria Math</vt:lpstr>
      <vt:lpstr>Trebuchet MS</vt:lpstr>
      <vt:lpstr>Wingdings 3</vt:lpstr>
      <vt:lpstr>多面向</vt:lpstr>
      <vt:lpstr>實驗6 : 取樣定理之MATLAB模擬與分析 實驗結報</vt:lpstr>
      <vt:lpstr>實驗目的</vt:lpstr>
      <vt:lpstr>步驟一</vt:lpstr>
      <vt:lpstr>步驟一： 1.程式碼</vt:lpstr>
      <vt:lpstr>步驟一： 2.預期結果(理論依據)</vt:lpstr>
      <vt:lpstr>步驟一： 3.實際結果v.s預期結果</vt:lpstr>
      <vt:lpstr>步驟二</vt:lpstr>
      <vt:lpstr>步驟二： 1.程式碼</vt:lpstr>
      <vt:lpstr>步驟二： 2.預期結果(理論依據)</vt:lpstr>
      <vt:lpstr>步驟二： 3.實際結果v.s預期結果</vt:lpstr>
      <vt:lpstr>步驟三</vt:lpstr>
      <vt:lpstr>步驟三： 1.程式碼</vt:lpstr>
      <vt:lpstr>步驟三： 2.預期結果(理論依據)</vt:lpstr>
      <vt:lpstr>步驟三: 3.實際結果v.s預期結果</vt:lpstr>
      <vt:lpstr>步驟四</vt:lpstr>
      <vt:lpstr>步驟四: 1.程式碼</vt:lpstr>
      <vt:lpstr>步驟四： 2.預期結果(理論依據)</vt:lpstr>
      <vt:lpstr>步驟四:  3.實際結果v.s預期結果</vt:lpstr>
      <vt:lpstr>步驟五</vt:lpstr>
      <vt:lpstr>步驟五: 1.程式碼</vt:lpstr>
      <vt:lpstr>步驟五： 2.預期結果(理論依據)</vt:lpstr>
      <vt:lpstr>步驟五:  3.實際結果v.s預期結果</vt:lpstr>
      <vt:lpstr>步驟列六</vt:lpstr>
      <vt:lpstr>步驟六: 1.程式碼</vt:lpstr>
      <vt:lpstr>步驟六:  2.預期結果(理論依據)</vt:lpstr>
      <vt:lpstr>步驟六:  3.實際結果v.s預期結果</vt:lpstr>
      <vt:lpstr>步驟七</vt:lpstr>
      <vt:lpstr>步驟七:  1.程式碼</vt:lpstr>
      <vt:lpstr>步驟七:   2.預期結果(理論依據)</vt:lpstr>
      <vt:lpstr>步驟七:  3.實際結果v.s預期結果</vt:lpstr>
      <vt:lpstr>實習作業一</vt:lpstr>
      <vt:lpstr>實習作業一:  1.程式碼</vt:lpstr>
      <vt:lpstr>實習作業一:  2.結果驗證</vt:lpstr>
      <vt:lpstr>實習作業一:  3.理論依據</vt:lpstr>
      <vt:lpstr>實習作業二</vt:lpstr>
      <vt:lpstr>實習作業二:  1.程式碼</vt:lpstr>
      <vt:lpstr>實習作業二:   2.結果驗證</vt:lpstr>
      <vt:lpstr>實習作業二:   3.理論依據</vt:lpstr>
      <vt:lpstr>實習作業三</vt:lpstr>
      <vt:lpstr>實習作業三:  1.程式碼</vt:lpstr>
      <vt:lpstr>實習作業三:  2.預期結果</vt:lpstr>
      <vt:lpstr>實習作業三:  3.結果驗證</vt:lpstr>
      <vt:lpstr>實習作業四</vt:lpstr>
      <vt:lpstr>實習作業五</vt:lpstr>
      <vt:lpstr>實習作業五:  1.程式碼</vt:lpstr>
      <vt:lpstr>實習作業五:  2.預期結果</vt:lpstr>
      <vt:lpstr>實習作業五:  3.結果驗證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實驗6 : 取樣定理之MATLAB模擬與分析 實驗結報</dc:title>
  <dc:creator>周呈陽</dc:creator>
  <cp:lastModifiedBy>嘉峰 劉</cp:lastModifiedBy>
  <cp:revision>51</cp:revision>
  <dcterms:created xsi:type="dcterms:W3CDTF">2022-04-26T07:34:52Z</dcterms:created>
  <dcterms:modified xsi:type="dcterms:W3CDTF">2022-04-30T09:30:32Z</dcterms:modified>
</cp:coreProperties>
</file>